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33"/>
  </p:notesMasterIdLst>
  <p:handoutMasterIdLst>
    <p:handoutMasterId r:id="rId34"/>
  </p:handoutMasterIdLst>
  <p:sldIdLst>
    <p:sldId id="291" r:id="rId3"/>
    <p:sldId id="292" r:id="rId4"/>
    <p:sldId id="293" r:id="rId5"/>
    <p:sldId id="294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29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0" autoAdjust="0"/>
  </p:normalViewPr>
  <p:slideViewPr>
    <p:cSldViewPr>
      <p:cViewPr varScale="1">
        <p:scale>
          <a:sx n="72" d="100"/>
          <a:sy n="72" d="100"/>
        </p:scale>
        <p:origin x="-7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B8DF-24AD-4F40-BBFC-89725AEAF415}" type="datetimeFigureOut">
              <a:rPr lang="en-US" smtClean="0"/>
              <a:pPr/>
              <a:t>19/10/2014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DE-026B-4B56-8316-D39959E3BD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0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D4B4-0EC2-42AE-ABEC-26842DCC58CF}" type="datetimeFigureOut">
              <a:rPr lang="en-US" smtClean="0"/>
              <a:pPr/>
              <a:t>19/10/2014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5E4-9E70-4B8C-B294-1B0219D999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0DB90-7BD0-954C-B6C5-62F0161E415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0DB90-7BD0-954C-B6C5-62F0161E415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0DB90-7BD0-954C-B6C5-62F0161E415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0DB90-7BD0-954C-B6C5-62F0161E415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0DB90-7BD0-954C-B6C5-62F0161E415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60EA87C-EEE5-C547-A8CE-9E9673AC4BEC}" type="slidenum">
              <a:rPr lang="en-GB"/>
              <a:pPr>
                <a:defRPr/>
              </a:pPr>
              <a:t>23</a:t>
            </a:fld>
            <a:endParaRPr lang="en-GB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393787"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957601"/>
            <a:ext cx="7772400" cy="860425"/>
          </a:xfrm>
        </p:spPr>
        <p:txBody>
          <a:bodyPr anchor="b" anchorCtr="0"/>
          <a:lstStyle>
            <a:lvl1pPr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753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" y="12954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5600" y="593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503239"/>
            <a:ext cx="1219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3237"/>
            <a:ext cx="7162800" cy="627856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C64C6184-1530-F243-8A1A-B1105A9EF928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47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4478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048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048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62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8575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6388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762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8575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6388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7526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039" y="1752601"/>
            <a:ext cx="4041775" cy="4068763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0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1800"/>
            </a:lvl3pPr>
            <a:lvl4pPr>
              <a:buClr>
                <a:schemeClr val="bg1">
                  <a:lumMod val="95000"/>
                </a:schemeClr>
              </a:buClr>
              <a:defRPr sz="1600"/>
            </a:lvl4pPr>
            <a:lvl5pPr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494212" y="14478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00" y="808364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58" r:id="rId14"/>
    <p:sldLayoutId id="2147483659" r:id="rId15"/>
    <p:sldLayoutId id="2147483665" r:id="rId1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Clr>
          <a:schemeClr val="bg1">
            <a:lumMod val="95000"/>
          </a:schemeClr>
        </a:buClr>
        <a:buFont typeface="Arial" pitchFamily="34" charset="0"/>
        <a:buChar char="•"/>
        <a:defRPr sz="3600" b="1" kern="1200" baseline="0">
          <a:solidFill>
            <a:schemeClr val="bg1"/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1196975"/>
            <a:ext cx="7772400" cy="860425"/>
          </a:xfrm>
        </p:spPr>
        <p:txBody>
          <a:bodyPr/>
          <a:lstStyle/>
          <a:p>
            <a:r>
              <a:rPr lang="en-US" dirty="0" smtClean="0"/>
              <a:t>ISWC2014 Tutorial on </a:t>
            </a:r>
            <a:r>
              <a:rPr lang="en-US" dirty="0" smtClean="0">
                <a:solidFill>
                  <a:srgbClr val="EDBF53"/>
                </a:solidFill>
              </a:rPr>
              <a:t>Large </a:t>
            </a:r>
            <a:r>
              <a:rPr lang="en-US" dirty="0">
                <a:solidFill>
                  <a:srgbClr val="EDBF53"/>
                </a:solidFill>
              </a:rPr>
              <a:t>Scale Reasoning Over Semantic </a:t>
            </a:r>
            <a:r>
              <a:rPr lang="en-US" dirty="0" smtClean="0">
                <a:solidFill>
                  <a:srgbClr val="EDBF53"/>
                </a:solidFill>
              </a:rPr>
              <a:t>Data </a:t>
            </a:r>
            <a:endParaRPr lang="en-US" dirty="0">
              <a:solidFill>
                <a:srgbClr val="EDBF5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362200"/>
            <a:ext cx="77538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Presenters: </a:t>
            </a:r>
          </a:p>
          <a:p>
            <a:r>
              <a:rPr lang="en-US" dirty="0" smtClean="0"/>
              <a:t>Jeff Z. Pan (University of  Aberdeen)</a:t>
            </a:r>
          </a:p>
          <a:p>
            <a:r>
              <a:rPr lang="en-US" dirty="0" err="1"/>
              <a:t>Raghava</a:t>
            </a:r>
            <a:r>
              <a:rPr lang="en-US" dirty="0"/>
              <a:t> </a:t>
            </a:r>
            <a:r>
              <a:rPr lang="en-US" dirty="0" err="1" smtClean="0"/>
              <a:t>Mutharaju</a:t>
            </a:r>
            <a:r>
              <a:rPr lang="en-US" dirty="0"/>
              <a:t> (Wright State </a:t>
            </a:r>
            <a:r>
              <a:rPr lang="en-US" dirty="0" smtClean="0"/>
              <a:t>University)</a:t>
            </a:r>
          </a:p>
          <a:p>
            <a:r>
              <a:rPr lang="en-US" dirty="0" err="1"/>
              <a:t>Ilias</a:t>
            </a:r>
            <a:r>
              <a:rPr lang="en-US" dirty="0"/>
              <a:t> </a:t>
            </a:r>
            <a:r>
              <a:rPr lang="en-US" dirty="0" err="1"/>
              <a:t>Tachmazidis</a:t>
            </a:r>
            <a:r>
              <a:rPr lang="en-US" dirty="0"/>
              <a:t> (University of </a:t>
            </a:r>
            <a:r>
              <a:rPr lang="en-US" dirty="0" err="1"/>
              <a:t>Huddersfield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Guilin Qi (Southeast University)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 descr="Screen Shot 2014-10-16 at 10.2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07374" cy="838200"/>
          </a:xfrm>
          <a:prstGeom prst="rect">
            <a:avLst/>
          </a:prstGeom>
        </p:spPr>
      </p:pic>
      <p:pic>
        <p:nvPicPr>
          <p:cNvPr id="4" name="Picture 3" descr="uniabd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359" y="5562600"/>
            <a:ext cx="2266167" cy="990600"/>
          </a:xfrm>
          <a:prstGeom prst="rect">
            <a:avLst/>
          </a:prstGeom>
        </p:spPr>
      </p:pic>
      <p:pic>
        <p:nvPicPr>
          <p:cNvPr id="6" name="Picture 5" descr="University_Huddersfield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6" y="5478987"/>
            <a:ext cx="1981200" cy="1302813"/>
          </a:xfrm>
          <a:prstGeom prst="rect">
            <a:avLst/>
          </a:prstGeom>
        </p:spPr>
      </p:pic>
      <p:pic>
        <p:nvPicPr>
          <p:cNvPr id="7" name="Picture 6" descr="uw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91200"/>
            <a:ext cx="1953863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5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buses, speed etc.</a:t>
            </a:r>
          </a:p>
          <a:p>
            <a:endParaRPr lang="en-US" dirty="0" smtClean="0"/>
          </a:p>
          <a:p>
            <a:r>
              <a:rPr lang="en-US" dirty="0" smtClean="0"/>
              <a:t>Data is updated every few seconds.</a:t>
            </a:r>
          </a:p>
          <a:p>
            <a:endParaRPr lang="en-US" dirty="0" smtClean="0"/>
          </a:p>
          <a:p>
            <a:r>
              <a:rPr lang="en-US" dirty="0" smtClean="0"/>
              <a:t>This application is called STAR-CITY and a video of it is available at http://</a:t>
            </a:r>
            <a:r>
              <a:rPr lang="en-US" dirty="0" err="1" smtClean="0"/>
              <a:t>goo.gl/TuwNyL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Three different reasoning techniques are used.</a:t>
            </a:r>
          </a:p>
          <a:p>
            <a:pPr lvl="1"/>
            <a:r>
              <a:rPr lang="en-US" dirty="0" smtClean="0"/>
              <a:t>Deductive reasoning on dynamic knowledge for keeping knowledge up-to-date.</a:t>
            </a:r>
          </a:p>
          <a:p>
            <a:pPr lvl="1"/>
            <a:r>
              <a:rPr lang="en-US" dirty="0" smtClean="0"/>
              <a:t>Inductive reasoning for learning and prediction.</a:t>
            </a:r>
          </a:p>
          <a:p>
            <a:pPr lvl="1"/>
            <a:r>
              <a:rPr lang="en-US" dirty="0" err="1" smtClean="0"/>
              <a:t>Abductive</a:t>
            </a:r>
            <a:r>
              <a:rPr lang="en-US" dirty="0" smtClean="0"/>
              <a:t> reasoning for diagnosis.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Distributed OWL 2 EL classification comes under  deductive reasoning.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Background knowledge is captured using an OWL 2 EL ontology. </a:t>
            </a:r>
          </a:p>
          <a:p>
            <a:pPr lvl="1"/>
            <a:r>
              <a:rPr lang="en-US" dirty="0" smtClean="0"/>
              <a:t>Expressivity provided by OWL 2 EL is sufficient</a:t>
            </a:r>
          </a:p>
          <a:p>
            <a:pPr lvl="1"/>
            <a:r>
              <a:rPr lang="en-US" dirty="0" smtClean="0"/>
              <a:t>Finding </a:t>
            </a:r>
            <a:r>
              <a:rPr lang="en-US" dirty="0" err="1" smtClean="0"/>
              <a:t>subsumption</a:t>
            </a:r>
            <a:r>
              <a:rPr lang="en-US" dirty="0" smtClean="0"/>
              <a:t> relation is in PTIME.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Ontologies</a:t>
            </a:r>
            <a:r>
              <a:rPr lang="en-US" dirty="0" smtClean="0"/>
              <a:t> for other domains such as Time, Space, Weather and events are also used.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Some information is captured using SWRL rules.</a:t>
            </a:r>
          </a:p>
          <a:p>
            <a:endParaRPr lang="en-US" dirty="0" smtClean="0"/>
          </a:p>
          <a:p>
            <a:r>
              <a:rPr lang="en-US" dirty="0" smtClean="0"/>
              <a:t>Data stream is converted into EL++ axioms.</a:t>
            </a:r>
          </a:p>
          <a:p>
            <a:endParaRPr lang="en-US" dirty="0" smtClean="0"/>
          </a:p>
          <a:p>
            <a:r>
              <a:rPr lang="en-US" dirty="0" smtClean="0"/>
              <a:t>New individuals from the ontology stream are classified.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makes the knowledge base complete </a:t>
            </a:r>
            <a:r>
              <a:rPr lang="en-US" dirty="0" err="1" smtClean="0"/>
              <a:t>w.r.t</a:t>
            </a:r>
            <a:r>
              <a:rPr lang="en-US" dirty="0" smtClean="0"/>
              <a:t> </a:t>
            </a:r>
            <a:r>
              <a:rPr lang="en-US" dirty="0" err="1" smtClean="0"/>
              <a:t>subsumption</a:t>
            </a:r>
            <a:r>
              <a:rPr lang="en-US" dirty="0" smtClean="0"/>
              <a:t> relationship.</a:t>
            </a:r>
          </a:p>
          <a:p>
            <a:endParaRPr lang="en-US" dirty="0" smtClean="0"/>
          </a:p>
          <a:p>
            <a:r>
              <a:rPr lang="en-US" dirty="0" smtClean="0"/>
              <a:t>Causal relationships and correlation with other streams such as city events are identified.</a:t>
            </a:r>
          </a:p>
          <a:p>
            <a:endParaRPr lang="en-US" dirty="0" smtClean="0"/>
          </a:p>
          <a:p>
            <a:r>
              <a:rPr lang="en-US" dirty="0" smtClean="0"/>
              <a:t>Apart from Dublin, this application is tested in Miami, Bologna and Rio.</a:t>
            </a:r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http://www.w3.org/2001/sw/sweo/public/UseCases/Volkswagen/ </a:t>
            </a:r>
          </a:p>
          <a:p>
            <a:r>
              <a:rPr lang="en-US" sz="2400" dirty="0" smtClean="0"/>
              <a:t>Pierre </a:t>
            </a:r>
            <a:r>
              <a:rPr lang="en-US" sz="2400" dirty="0" err="1" smtClean="0"/>
              <a:t>Chaussecourte</a:t>
            </a:r>
            <a:r>
              <a:rPr lang="en-US" sz="2400" dirty="0" smtClean="0"/>
              <a:t>, </a:t>
            </a:r>
            <a:r>
              <a:rPr lang="en-US" sz="2400" dirty="0" err="1" smtClean="0"/>
              <a:t>Birte</a:t>
            </a:r>
            <a:r>
              <a:rPr lang="en-US" sz="2400" dirty="0" smtClean="0"/>
              <a:t> </a:t>
            </a:r>
            <a:r>
              <a:rPr lang="en-US" sz="2400" dirty="0" err="1" smtClean="0"/>
              <a:t>Glimm</a:t>
            </a:r>
            <a:r>
              <a:rPr lang="en-US" sz="2400" dirty="0" smtClean="0"/>
              <a:t>, Ian </a:t>
            </a:r>
            <a:r>
              <a:rPr lang="en-US" sz="2400" dirty="0" err="1" smtClean="0"/>
              <a:t>Horrocks</a:t>
            </a:r>
            <a:r>
              <a:rPr lang="en-US" sz="2400" dirty="0" smtClean="0"/>
              <a:t>, Boris </a:t>
            </a:r>
            <a:r>
              <a:rPr lang="en-US" sz="2400" dirty="0" err="1" smtClean="0"/>
              <a:t>Motik</a:t>
            </a:r>
            <a:r>
              <a:rPr lang="en-US" sz="2400" dirty="0" smtClean="0"/>
              <a:t>, Laurent Pierre: The Energy Management Adviser at EDF. ISWC 2013.</a:t>
            </a:r>
          </a:p>
          <a:p>
            <a:r>
              <a:rPr lang="en-US" sz="2400" dirty="0" err="1" smtClean="0"/>
              <a:t>Thibaut</a:t>
            </a:r>
            <a:r>
              <a:rPr lang="en-US" sz="2400" dirty="0" smtClean="0"/>
              <a:t> </a:t>
            </a:r>
            <a:r>
              <a:rPr lang="en-US" sz="2400" dirty="0" err="1" smtClean="0"/>
              <a:t>Tiberghien</a:t>
            </a:r>
            <a:r>
              <a:rPr lang="en-US" sz="2400" dirty="0" smtClean="0"/>
              <a:t>, </a:t>
            </a:r>
            <a:r>
              <a:rPr lang="en-US" sz="2400" dirty="0" err="1" smtClean="0"/>
              <a:t>Mounir</a:t>
            </a:r>
            <a:r>
              <a:rPr lang="en-US" sz="2400" dirty="0" smtClean="0"/>
              <a:t> </a:t>
            </a:r>
            <a:r>
              <a:rPr lang="en-US" sz="2400" dirty="0" err="1" smtClean="0"/>
              <a:t>Mokhtari</a:t>
            </a:r>
            <a:r>
              <a:rPr lang="en-US" sz="2400" dirty="0" smtClean="0"/>
              <a:t>, </a:t>
            </a:r>
            <a:r>
              <a:rPr lang="en-US" sz="2400" dirty="0" err="1" smtClean="0"/>
              <a:t>Hamdi</a:t>
            </a:r>
            <a:r>
              <a:rPr lang="en-US" sz="2400" dirty="0" smtClean="0"/>
              <a:t> </a:t>
            </a:r>
            <a:r>
              <a:rPr lang="en-US" sz="2400" dirty="0" err="1" smtClean="0"/>
              <a:t>Aloulou</a:t>
            </a:r>
            <a:r>
              <a:rPr lang="en-US" sz="2400" dirty="0" smtClean="0"/>
              <a:t>, and </a:t>
            </a:r>
            <a:r>
              <a:rPr lang="en-US" sz="2400" dirty="0" err="1" smtClean="0"/>
              <a:t>Jit</a:t>
            </a:r>
            <a:r>
              <a:rPr lang="en-US" sz="2400" dirty="0" smtClean="0"/>
              <a:t> </a:t>
            </a:r>
            <a:r>
              <a:rPr lang="en-US" sz="2400" dirty="0" err="1" smtClean="0"/>
              <a:t>Biswas</a:t>
            </a:r>
            <a:r>
              <a:rPr lang="en-US" sz="2400" dirty="0" smtClean="0"/>
              <a:t>. 2012. Semantic reasoning in context-aware assistive environments to support ageing with dementia. ISWC 2012. 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Applying reasoning in domain applications</a:t>
            </a:r>
          </a:p>
          <a:p>
            <a:pPr lvl="1"/>
            <a:r>
              <a:rPr lang="en-GB" sz="2400" dirty="0"/>
              <a:t>O</a:t>
            </a:r>
            <a:r>
              <a:rPr lang="en-GB" sz="2400" dirty="0" smtClean="0"/>
              <a:t>verview</a:t>
            </a:r>
          </a:p>
          <a:p>
            <a:pPr lvl="1"/>
            <a:r>
              <a:rPr lang="en-GB" sz="2400" dirty="0" smtClean="0"/>
              <a:t>Smart City Application</a:t>
            </a:r>
          </a:p>
          <a:p>
            <a:r>
              <a:rPr lang="en-GB" sz="2800" dirty="0" smtClean="0">
                <a:solidFill>
                  <a:srgbClr val="FFA84D"/>
                </a:solidFill>
              </a:rPr>
              <a:t>Applying reasoning beyond domain applications </a:t>
            </a:r>
          </a:p>
          <a:p>
            <a:pPr lvl="1"/>
            <a:r>
              <a:rPr lang="en-GB" sz="2400" dirty="0" smtClean="0"/>
              <a:t>Software engineering</a:t>
            </a:r>
          </a:p>
          <a:p>
            <a:pPr lvl="1"/>
            <a:r>
              <a:rPr lang="en-GB" sz="2400" dirty="0" smtClean="0"/>
              <a:t>Content management systems</a:t>
            </a:r>
          </a:p>
          <a:p>
            <a:pPr lvl="1"/>
            <a:endParaRPr lang="en-GB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Session Agenda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200400" cy="3413761"/>
          </a:xfrm>
          <a:prstGeom prst="rect">
            <a:avLst/>
          </a:prstGeom>
          <a:ln w="53975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73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28600" y="76200"/>
            <a:ext cx="8534400" cy="609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Arial" charset="0"/>
              </a:rPr>
              <a:t>Importance of Software and Their Quality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990600"/>
            <a:ext cx="8496300" cy="5040313"/>
          </a:xfrm>
          <a:prstGeom prst="rect">
            <a:avLst/>
          </a:prstGeom>
        </p:spPr>
        <p:txBody>
          <a:bodyPr/>
          <a:lstStyle>
            <a:lvl1pPr marL="381000" indent="-3810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5501A"/>
              </a:buClr>
              <a:buFont typeface="Wingdings" charset="0"/>
              <a:buChar char="§"/>
              <a:defRPr sz="2200">
                <a:solidFill>
                  <a:srgbClr val="003F64"/>
                </a:solidFill>
                <a:latin typeface="Verdana" pitchFamily="34" charset="0"/>
                <a:ea typeface="ＭＳ Ｐゴシック" charset="0"/>
                <a:cs typeface="ＭＳ Ｐゴシック" charset="0"/>
              </a:defRPr>
            </a:lvl1pPr>
            <a:lvl2pPr marL="838200" indent="-3810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Char char="•"/>
              <a:defRPr sz="20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–"/>
              <a:defRPr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6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4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  <a:latin typeface="Verdana" charset="0"/>
              </a:rPr>
              <a:t>Software plays a central </a:t>
            </a:r>
            <a:r>
              <a:rPr lang="en-US" dirty="0">
                <a:solidFill>
                  <a:srgbClr val="FFFFFF"/>
                </a:solidFill>
                <a:latin typeface="Verdana" charset="0"/>
              </a:rPr>
              <a:t>role </a:t>
            </a:r>
            <a:r>
              <a:rPr lang="en-US" dirty="0" smtClean="0">
                <a:solidFill>
                  <a:srgbClr val="FFFFFF"/>
                </a:solidFill>
                <a:latin typeface="Verdana" charset="0"/>
              </a:rPr>
              <a:t>in </a:t>
            </a:r>
            <a:r>
              <a:rPr lang="en-US" dirty="0">
                <a:solidFill>
                  <a:srgbClr val="FFFFFF"/>
                </a:solidFill>
                <a:latin typeface="Verdana" charset="0"/>
              </a:rPr>
              <a:t>modern </a:t>
            </a:r>
            <a:r>
              <a:rPr lang="en-US" dirty="0" smtClean="0">
                <a:solidFill>
                  <a:srgbClr val="FFFFFF"/>
                </a:solidFill>
                <a:latin typeface="Verdana" charset="0"/>
              </a:rPr>
              <a:t>technologies</a:t>
            </a:r>
          </a:p>
          <a:p>
            <a:pPr lvl="1"/>
            <a:r>
              <a:rPr lang="en-GB" dirty="0">
                <a:solidFill>
                  <a:srgbClr val="FFFFFF"/>
                </a:solidFill>
              </a:rPr>
              <a:t>E.g. home healthcare service software market is estimated to reach $6.4billion by </a:t>
            </a:r>
            <a:r>
              <a:rPr lang="en-GB" dirty="0" smtClean="0">
                <a:solidFill>
                  <a:srgbClr val="FFFFFF"/>
                </a:solidFill>
              </a:rPr>
              <a:t>2018</a:t>
            </a:r>
            <a:endParaRPr lang="en-GB" dirty="0">
              <a:solidFill>
                <a:srgbClr val="FFFFFF"/>
              </a:solidFill>
            </a:endParaRPr>
          </a:p>
          <a:p>
            <a:pPr lvl="1"/>
            <a:r>
              <a:rPr lang="en-GB" dirty="0" smtClean="0">
                <a:solidFill>
                  <a:srgbClr val="FFFFFF"/>
                </a:solidFill>
              </a:rPr>
              <a:t>Software quality is a key aspect</a:t>
            </a:r>
          </a:p>
          <a:p>
            <a:r>
              <a:rPr lang="en-US" dirty="0" smtClean="0">
                <a:solidFill>
                  <a:srgbClr val="FFFFFF"/>
                </a:solidFill>
                <a:latin typeface="Verdana" charset="0"/>
              </a:rPr>
              <a:t>Vision: From type safe to consistency based and guided development </a:t>
            </a:r>
          </a:p>
          <a:p>
            <a:pPr lvl="1"/>
            <a:endParaRPr lang="en-US" dirty="0">
              <a:solidFill>
                <a:srgbClr val="FFFFFF"/>
              </a:solidFill>
              <a:latin typeface="Verdana" charset="0"/>
            </a:endParaRPr>
          </a:p>
        </p:txBody>
      </p:sp>
      <p:pic>
        <p:nvPicPr>
          <p:cNvPr id="4" name="Picture 3" descr="Screen Shot 2014-08-18 at 13.24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63683"/>
            <a:ext cx="5397500" cy="3313317"/>
          </a:xfrm>
          <a:prstGeom prst="rect">
            <a:avLst/>
          </a:prstGeom>
        </p:spPr>
      </p:pic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962400" y="6553200"/>
            <a:ext cx="1173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rgbClr val="FFC000"/>
                </a:solidFill>
              </a:rPr>
              <a:t>Jeff Z. Pan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8153400" y="6553200"/>
            <a:ext cx="13287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108000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69E6B016-27AD-1E4B-8C80-ECD134C5D4E1}" type="slidenum">
              <a:rPr lang="it-IT" sz="1600" smtClean="0">
                <a:solidFill>
                  <a:srgbClr val="FF9900"/>
                </a:solidFill>
              </a:rPr>
              <a:pPr/>
              <a:t>17</a:t>
            </a:fld>
            <a:endParaRPr lang="it-IT" sz="1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0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2843213" y="4693384"/>
            <a:ext cx="63722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2">
              <a:buFontTx/>
              <a:buChar char="•"/>
            </a:pPr>
            <a:r>
              <a:rPr lang="en-GB" sz="2000" b="1" dirty="0">
                <a:solidFill>
                  <a:srgbClr val="FFFFFF"/>
                </a:solidFill>
              </a:rPr>
              <a:t>B</a:t>
            </a:r>
            <a:r>
              <a:rPr lang="en-GB" sz="2000" b="1" dirty="0" smtClean="0">
                <a:solidFill>
                  <a:srgbClr val="FFFFFF"/>
                </a:solidFill>
              </a:rPr>
              <a:t>1</a:t>
            </a:r>
            <a:r>
              <a:rPr lang="en-GB" sz="2000" b="1" dirty="0">
                <a:solidFill>
                  <a:srgbClr val="FFFFFF"/>
                </a:solidFill>
              </a:rPr>
              <a:t>: </a:t>
            </a:r>
            <a:r>
              <a:rPr lang="en-GB" sz="2000" b="1" dirty="0" smtClean="0">
                <a:solidFill>
                  <a:srgbClr val="FFFFFF"/>
                </a:solidFill>
              </a:rPr>
              <a:t>Checking consistency and completeness</a:t>
            </a:r>
            <a:endParaRPr lang="en-GB" sz="2000" b="1" dirty="0">
              <a:solidFill>
                <a:srgbClr val="FFFFFF"/>
              </a:solidFill>
            </a:endParaRPr>
          </a:p>
          <a:p>
            <a:pPr lvl="2">
              <a:buFontTx/>
              <a:buChar char="•"/>
            </a:pPr>
            <a:r>
              <a:rPr lang="en-GB" sz="2000" b="1" dirty="0">
                <a:solidFill>
                  <a:srgbClr val="FFFFFF"/>
                </a:solidFill>
              </a:rPr>
              <a:t>B</a:t>
            </a:r>
            <a:r>
              <a:rPr lang="en-GB" sz="2000" b="1" dirty="0" smtClean="0">
                <a:solidFill>
                  <a:srgbClr val="FFFFFF"/>
                </a:solidFill>
              </a:rPr>
              <a:t>2</a:t>
            </a:r>
            <a:r>
              <a:rPr lang="en-GB" sz="2000" b="1" dirty="0">
                <a:solidFill>
                  <a:srgbClr val="FFFFFF"/>
                </a:solidFill>
              </a:rPr>
              <a:t>: </a:t>
            </a:r>
            <a:r>
              <a:rPr lang="en-GB" sz="2000" b="1" dirty="0" smtClean="0">
                <a:solidFill>
                  <a:srgbClr val="FFFFFF"/>
                </a:solidFill>
              </a:rPr>
              <a:t>Evolvable schema available during deployment </a:t>
            </a:r>
            <a:endParaRPr lang="en-GB" sz="2000" b="1" dirty="0">
              <a:solidFill>
                <a:srgbClr val="FFFFFF"/>
              </a:solidFill>
            </a:endParaRPr>
          </a:p>
          <a:p>
            <a:pPr lvl="2">
              <a:buFontTx/>
              <a:buChar char="•"/>
            </a:pPr>
            <a:r>
              <a:rPr lang="en-GB" sz="2000" b="1" dirty="0">
                <a:solidFill>
                  <a:srgbClr val="FFFFFF"/>
                </a:solidFill>
              </a:rPr>
              <a:t>B</a:t>
            </a:r>
            <a:r>
              <a:rPr lang="en-GB" sz="2000" b="1" dirty="0" smtClean="0">
                <a:solidFill>
                  <a:srgbClr val="FFFFFF"/>
                </a:solidFill>
              </a:rPr>
              <a:t>3</a:t>
            </a:r>
            <a:r>
              <a:rPr lang="en-GB" sz="2000" b="1" dirty="0">
                <a:solidFill>
                  <a:srgbClr val="FFFFFF"/>
                </a:solidFill>
              </a:rPr>
              <a:t>: </a:t>
            </a:r>
            <a:r>
              <a:rPr lang="en-GB" sz="2000" b="1" dirty="0" smtClean="0">
                <a:solidFill>
                  <a:srgbClr val="FFFFFF"/>
                </a:solidFill>
              </a:rPr>
              <a:t>Going beyond static semantics</a:t>
            </a:r>
            <a:endParaRPr lang="en-GB" sz="2000" b="1" dirty="0">
              <a:solidFill>
                <a:srgbClr val="FFFFFF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228600" y="76200"/>
            <a:ext cx="6858000" cy="609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pPr eaLnBrk="0" hangingPunct="0">
              <a:defRPr/>
            </a:pPr>
            <a:r>
              <a:rPr lang="en-US" sz="3200" b="1" kern="0" dirty="0" smtClean="0">
                <a:solidFill>
                  <a:srgbClr val="FFFFFF"/>
                </a:solidFill>
                <a:latin typeface="+mj-lt"/>
              </a:rPr>
              <a:t>Some Benefits of ODSD</a:t>
            </a:r>
            <a:endParaRPr lang="en-US" sz="3200" b="1" kern="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5" name="Picture 24" descr="Screen Shot 2014-08-18 at 16.10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4917862" cy="33527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0600"/>
            <a:ext cx="2286000" cy="34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4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28600" y="76200"/>
            <a:ext cx="8534400" cy="609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rial" charset="0"/>
              </a:rPr>
              <a:t>Case Study 1: Requirement Engineering</a:t>
            </a:r>
          </a:p>
        </p:txBody>
      </p:sp>
      <p:pic>
        <p:nvPicPr>
          <p:cNvPr id="4" name="Picture 3" descr="Screen Shot 2014-08-18 at 19.30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610" y="2743200"/>
            <a:ext cx="3417390" cy="2819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90600" y="990600"/>
            <a:ext cx="4838700" cy="4800600"/>
          </a:xfrm>
          <a:prstGeom prst="rect">
            <a:avLst/>
          </a:prstGeom>
        </p:spPr>
        <p:txBody>
          <a:bodyPr/>
          <a:lstStyle>
            <a:lvl1pPr marL="381000" indent="-3810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5501A"/>
              </a:buClr>
              <a:buFont typeface="Wingdings" charset="0"/>
              <a:buChar char="§"/>
              <a:defRPr sz="2200">
                <a:solidFill>
                  <a:srgbClr val="003F64"/>
                </a:solidFill>
                <a:latin typeface="Verdana" pitchFamily="34" charset="0"/>
                <a:ea typeface="ＭＳ Ｐゴシック" charset="0"/>
                <a:cs typeface="ＭＳ Ｐゴシック" charset="0"/>
              </a:defRPr>
            </a:lvl1pPr>
            <a:lvl2pPr marL="838200" indent="-3810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Char char="•"/>
              <a:defRPr sz="20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–"/>
              <a:defRPr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6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4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rgbClr val="FFFFFF"/>
                </a:solidFill>
                <a:latin typeface="Verdana" charset="0"/>
              </a:rPr>
              <a:t>Quality rules for requirements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The requirement </a:t>
            </a:r>
            <a:r>
              <a:rPr lang="en-US" sz="1800" dirty="0" smtClean="0">
                <a:solidFill>
                  <a:srgbClr val="FFFFFF"/>
                </a:solidFill>
              </a:rPr>
              <a:t>configuration </a:t>
            </a:r>
            <a:r>
              <a:rPr lang="en-US" sz="1800" dirty="0">
                <a:solidFill>
                  <a:srgbClr val="FFFFFF"/>
                </a:solidFill>
              </a:rPr>
              <a:t>must be </a:t>
            </a:r>
            <a:r>
              <a:rPr lang="en-US" sz="1800" dirty="0" smtClean="0">
                <a:solidFill>
                  <a:srgbClr val="FFFFFF"/>
                </a:solidFill>
              </a:rPr>
              <a:t>consistent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Requirements </a:t>
            </a:r>
            <a:r>
              <a:rPr lang="en-US" sz="1800" dirty="0">
                <a:solidFill>
                  <a:srgbClr val="FFFFFF"/>
                </a:solidFill>
              </a:rPr>
              <a:t>must be </a:t>
            </a:r>
            <a:r>
              <a:rPr lang="en-US" sz="1800" dirty="0" smtClean="0">
                <a:solidFill>
                  <a:srgbClr val="FFFFFF"/>
                </a:solidFill>
              </a:rPr>
              <a:t>complete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Each requirement must state its mandate (optional or mandatory</a:t>
            </a:r>
            <a:r>
              <a:rPr lang="en-US" sz="1800" dirty="0" smtClean="0">
                <a:solidFill>
                  <a:srgbClr val="FFFFFF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Requirements </a:t>
            </a:r>
            <a:r>
              <a:rPr lang="en-US" sz="1800" dirty="0">
                <a:solidFill>
                  <a:srgbClr val="FFFFFF"/>
                </a:solidFill>
              </a:rPr>
              <a:t>with a positive contribution to a challenge or goal should be </a:t>
            </a:r>
            <a:r>
              <a:rPr lang="en-US" sz="1800" dirty="0" smtClean="0">
                <a:solidFill>
                  <a:srgbClr val="FFFFFF"/>
                </a:solidFill>
              </a:rPr>
              <a:t>included in </a:t>
            </a:r>
            <a:r>
              <a:rPr lang="en-US" sz="1800" dirty="0">
                <a:solidFill>
                  <a:srgbClr val="FFFFFF"/>
                </a:solidFill>
              </a:rPr>
              <a:t>the requirement </a:t>
            </a:r>
            <a:r>
              <a:rPr lang="en-US" sz="1800" dirty="0" smtClean="0">
                <a:solidFill>
                  <a:srgbClr val="FFFFFF"/>
                </a:solidFill>
              </a:rPr>
              <a:t>configuration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There must be no optional requirement with a high risk or high </a:t>
            </a:r>
            <a:r>
              <a:rPr lang="en-US" sz="1800" dirty="0" smtClean="0">
                <a:solidFill>
                  <a:srgbClr val="FFFFFF"/>
                </a:solidFill>
              </a:rPr>
              <a:t>cost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 smtClean="0">
                <a:solidFill>
                  <a:srgbClr val="FFFFFF"/>
                </a:solidFill>
              </a:rPr>
              <a:t>There </a:t>
            </a:r>
            <a:r>
              <a:rPr lang="en-US" sz="1800" dirty="0">
                <a:solidFill>
                  <a:srgbClr val="FFFFFF"/>
                </a:solidFill>
              </a:rPr>
              <a:t>must be no requirement that </a:t>
            </a:r>
            <a:r>
              <a:rPr lang="en-US" sz="1800" dirty="0" smtClean="0">
                <a:solidFill>
                  <a:srgbClr val="FFFFFF"/>
                </a:solidFill>
              </a:rPr>
              <a:t>is a </a:t>
            </a:r>
            <a:r>
              <a:rPr lang="en-US" sz="1800" dirty="0">
                <a:solidFill>
                  <a:srgbClr val="FFFFFF"/>
                </a:solidFill>
              </a:rPr>
              <a:t>negative contribution to a goal to </a:t>
            </a:r>
            <a:r>
              <a:rPr lang="en-US" sz="1800" dirty="0" smtClean="0">
                <a:solidFill>
                  <a:srgbClr val="FFFFFF"/>
                </a:solidFill>
              </a:rPr>
              <a:t>be achieved</a:t>
            </a:r>
          </a:p>
          <a:p>
            <a:pPr marL="457200" lvl="1" indent="0">
              <a:buNone/>
            </a:pPr>
            <a:r>
              <a:rPr lang="en-US" sz="1800" dirty="0" smtClean="0">
                <a:solidFill>
                  <a:srgbClr val="FFFFFF"/>
                </a:solidFill>
              </a:rPr>
              <a:t>…</a:t>
            </a:r>
            <a:endParaRPr lang="en-GB" sz="1800" dirty="0" smtClean="0">
              <a:solidFill>
                <a:srgbClr val="FFFFFF"/>
              </a:solidFill>
            </a:endParaRPr>
          </a:p>
          <a:p>
            <a:pPr lvl="1"/>
            <a:endParaRPr lang="en-US" sz="1800" dirty="0">
              <a:solidFill>
                <a:srgbClr val="FFFFFF"/>
              </a:solidFill>
              <a:latin typeface="Verdana" charset="0"/>
            </a:endParaRPr>
          </a:p>
        </p:txBody>
      </p:sp>
      <p:pic>
        <p:nvPicPr>
          <p:cNvPr id="3" name="Picture 2" descr="Screen Shot 2014-08-20 at 05.44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003300" cy="258182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334000" y="2819400"/>
            <a:ext cx="2362200" cy="990600"/>
          </a:xfrm>
          <a:prstGeom prst="rect">
            <a:avLst/>
          </a:prstGeom>
        </p:spPr>
        <p:txBody>
          <a:bodyPr/>
          <a:lstStyle>
            <a:lvl1pPr marL="381000" indent="-3810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5501A"/>
              </a:buClr>
              <a:buFont typeface="Wingdings" charset="0"/>
              <a:buChar char="§"/>
              <a:defRPr sz="2200">
                <a:solidFill>
                  <a:srgbClr val="003F64"/>
                </a:solidFill>
                <a:latin typeface="Verdana" pitchFamily="34" charset="0"/>
                <a:ea typeface="ＭＳ Ｐゴシック" charset="0"/>
                <a:cs typeface="ＭＳ Ｐゴシック" charset="0"/>
              </a:defRPr>
            </a:lvl1pPr>
            <a:lvl2pPr marL="838200" indent="-3810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Char char="•"/>
              <a:defRPr sz="20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–"/>
              <a:defRPr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6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4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9pPr>
          </a:lstStyle>
          <a:p>
            <a:pPr marL="457200" lvl="1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Verdana" charset="0"/>
              </a:rPr>
              <a:t>Some core concepts in a Requirement Ontology </a:t>
            </a:r>
            <a:endParaRPr lang="en-US" sz="1800" dirty="0">
              <a:solidFill>
                <a:srgbClr val="0000FF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37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Motivations and Overview of Background Knowledge (Jeff, </a:t>
            </a:r>
            <a:r>
              <a:rPr lang="en-US" sz="2000" b="1" dirty="0" err="1" smtClean="0"/>
              <a:t>Ilias</a:t>
            </a:r>
            <a:r>
              <a:rPr lang="en-US" sz="2000" b="1" dirty="0" smtClean="0"/>
              <a:t>)</a:t>
            </a:r>
          </a:p>
          <a:p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pPr lvl="0"/>
            <a:r>
              <a:rPr lang="en-US" sz="2000" b="1" dirty="0"/>
              <a:t>Scalable OWL 2 DL reasoning based on approximation and divide-and-conquer </a:t>
            </a:r>
            <a:r>
              <a:rPr lang="en-US" sz="2000" b="1" dirty="0" smtClean="0"/>
              <a:t>approaches (Jeff)</a:t>
            </a:r>
            <a:endParaRPr lang="en-US" sz="2000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2362200" y="4648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/>
              <a:t>Large Scale Non-Monotonic </a:t>
            </a:r>
            <a:r>
              <a:rPr lang="en-US" sz="2000" b="1" dirty="0" smtClean="0"/>
              <a:t>Reasoning (</a:t>
            </a:r>
            <a:r>
              <a:rPr lang="en-US" sz="2000" b="1" dirty="0" err="1" smtClean="0"/>
              <a:t>Ilias</a:t>
            </a:r>
            <a:r>
              <a:rPr lang="en-US" sz="2000" b="1" dirty="0" smtClean="0"/>
              <a:t>)</a:t>
            </a:r>
            <a:endParaRPr lang="en-US" sz="2000" dirty="0"/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:10am – 9:45am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:45am – 10:30am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3775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11:00am – 11:45am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457200" y="465255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11:45am – 12:30pm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2905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/>
              <a:t>Distributed Reasoning in OWL 2 EL (</a:t>
            </a:r>
            <a:r>
              <a:rPr lang="en-US" sz="2000" b="1" dirty="0" err="1"/>
              <a:t>Raghava</a:t>
            </a:r>
            <a:r>
              <a:rPr lang="en-US" sz="2000" b="1" dirty="0"/>
              <a:t>)</a:t>
            </a:r>
          </a:p>
          <a:p>
            <a:endParaRPr lang="en-US" sz="2000" b="1" dirty="0"/>
          </a:p>
        </p:txBody>
      </p:sp>
      <p:sp>
        <p:nvSpPr>
          <p:cNvPr id="11" name="Right Arrow Callout 10"/>
          <p:cNvSpPr/>
          <p:nvPr/>
        </p:nvSpPr>
        <p:spPr>
          <a:xfrm>
            <a:off x="457200" y="30567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0am – 11:00am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0480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3226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28600" y="76200"/>
            <a:ext cx="8534400" cy="609600"/>
          </a:xfrm>
          <a:prstGeom prst="rect">
            <a:avLst/>
          </a:prstGeom>
          <a:solidFill>
            <a:schemeClr val="bg1">
              <a:alpha val="6117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9pPr>
          </a:lstStyle>
          <a:p>
            <a:r>
              <a:rPr lang="en-US" dirty="0" smtClean="0">
                <a:latin typeface="Arial" charset="0"/>
              </a:rPr>
              <a:t>Case Study 1: Requirement Engineering</a:t>
            </a:r>
            <a:endParaRPr lang="en-US" dirty="0">
              <a:latin typeface="Arial" charset="0"/>
            </a:endParaRPr>
          </a:p>
        </p:txBody>
      </p:sp>
      <p:pic>
        <p:nvPicPr>
          <p:cNvPr id="5" name="Picture 4" descr="Screen Shot 2014-08-18 at 19.19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19200"/>
            <a:ext cx="4140200" cy="4394200"/>
          </a:xfrm>
          <a:prstGeom prst="rect">
            <a:avLst/>
          </a:prstGeom>
        </p:spPr>
      </p:pic>
      <p:pic>
        <p:nvPicPr>
          <p:cNvPr id="8" name="Picture 7" descr="Screen Shot 2014-08-20 at 05.44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68553"/>
            <a:ext cx="1600200" cy="41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12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28600" y="76200"/>
            <a:ext cx="8534400" cy="609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Example: Consistency Checking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990600"/>
            <a:ext cx="8229600" cy="4495800"/>
          </a:xfrm>
          <a:prstGeom prst="rect">
            <a:avLst/>
          </a:prstGeom>
        </p:spPr>
        <p:txBody>
          <a:bodyPr/>
          <a:lstStyle>
            <a:lvl1pPr marL="381000" indent="-3810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5501A"/>
              </a:buClr>
              <a:buFont typeface="Wingdings" charset="0"/>
              <a:buChar char="§"/>
              <a:defRPr sz="2200">
                <a:solidFill>
                  <a:srgbClr val="003F64"/>
                </a:solidFill>
                <a:latin typeface="Verdana" pitchFamily="34" charset="0"/>
                <a:ea typeface="ＭＳ Ｐゴシック" charset="0"/>
                <a:cs typeface="ＭＳ Ｐゴシック" charset="0"/>
              </a:defRPr>
            </a:lvl1pPr>
            <a:lvl2pPr marL="838200" indent="-3810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Char char="•"/>
              <a:defRPr sz="20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–"/>
              <a:defRPr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6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4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9pPr>
          </a:lstStyle>
          <a:p>
            <a:r>
              <a:rPr lang="en-GB" sz="2400" dirty="0" smtClean="0">
                <a:solidFill>
                  <a:srgbClr val="FFFFFF"/>
                </a:solidFill>
                <a:latin typeface="Verdana" charset="0"/>
              </a:rPr>
              <a:t>Chosen requirements can not exclude each other</a:t>
            </a:r>
          </a:p>
          <a:p>
            <a:endParaRPr lang="en-GB" sz="2400" dirty="0">
              <a:solidFill>
                <a:srgbClr val="FFFFFF"/>
              </a:solidFill>
              <a:latin typeface="Verdana" charset="0"/>
            </a:endParaRPr>
          </a:p>
          <a:p>
            <a:r>
              <a:rPr lang="en-GB" sz="2400" dirty="0" smtClean="0">
                <a:solidFill>
                  <a:srgbClr val="FFFFFF"/>
                </a:solidFill>
                <a:latin typeface="Verdana" charset="0"/>
              </a:rPr>
              <a:t>Example requirement relations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isExclusionOf</a:t>
            </a:r>
            <a:r>
              <a:rPr lang="en-US" dirty="0">
                <a:solidFill>
                  <a:srgbClr val="FFFFFF"/>
                </a:solidFill>
              </a:rPr>
              <a:t>( Functional </a:t>
            </a:r>
            <a:r>
              <a:rPr lang="en-US" dirty="0" smtClean="0">
                <a:solidFill>
                  <a:srgbClr val="FFFFFF"/>
                </a:solidFill>
              </a:rPr>
              <a:t>Requirement5; </a:t>
            </a:r>
            <a:r>
              <a:rPr lang="en-US" dirty="0">
                <a:solidFill>
                  <a:srgbClr val="FFFFFF"/>
                </a:solidFill>
              </a:rPr>
              <a:t>Functional Requirement7)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ChosenRequirement</a:t>
            </a:r>
            <a:r>
              <a:rPr lang="en-US" dirty="0">
                <a:solidFill>
                  <a:srgbClr val="FFFFFF"/>
                </a:solidFill>
              </a:rPr>
              <a:t>( Functional Requirement5)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ChosenRequirement</a:t>
            </a:r>
            <a:r>
              <a:rPr lang="en-US" dirty="0">
                <a:solidFill>
                  <a:srgbClr val="FFFFFF"/>
                </a:solidFill>
              </a:rPr>
              <a:t>( Functional </a:t>
            </a:r>
            <a:r>
              <a:rPr lang="en-US" dirty="0" smtClean="0">
                <a:solidFill>
                  <a:srgbClr val="FFFFFF"/>
                </a:solidFill>
              </a:rPr>
              <a:t>Requirement6)</a:t>
            </a:r>
          </a:p>
          <a:p>
            <a:pPr lvl="1"/>
            <a:r>
              <a:rPr lang="en-US" dirty="0" err="1" smtClean="0">
                <a:solidFill>
                  <a:srgbClr val="FFFFFF"/>
                </a:solidFill>
                <a:latin typeface="Verdana" charset="0"/>
              </a:rPr>
              <a:t>DemandRequirement</a:t>
            </a:r>
            <a:r>
              <a:rPr lang="en-US" dirty="0" smtClean="0">
                <a:solidFill>
                  <a:srgbClr val="FFFFFF"/>
                </a:solidFill>
                <a:latin typeface="Verdana" charset="0"/>
              </a:rPr>
              <a:t> ( Functional Requirement6; Functional Requirement7)</a:t>
            </a:r>
          </a:p>
          <a:p>
            <a:pPr lvl="1"/>
            <a:endParaRPr lang="en-US" sz="2400" dirty="0" smtClean="0">
              <a:solidFill>
                <a:srgbClr val="FFFFFF"/>
              </a:solidFill>
              <a:latin typeface="Verdana" charset="0"/>
            </a:endParaRPr>
          </a:p>
          <a:p>
            <a:endParaRPr lang="en-US" sz="2400" dirty="0">
              <a:solidFill>
                <a:srgbClr val="FFFFFF"/>
              </a:solidFill>
              <a:latin typeface="Verdana" charset="0"/>
            </a:endParaRPr>
          </a:p>
        </p:txBody>
      </p:sp>
      <p:pic>
        <p:nvPicPr>
          <p:cNvPr id="6" name="Picture 5" descr="Screen Shot 2014-08-18 at 19.44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7693269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8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228600" y="76200"/>
            <a:ext cx="8534400" cy="6096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3F64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5501A"/>
                </a:solidFill>
                <a:latin typeface="Arial" charset="0"/>
              </a:defRPr>
            </a:lvl9pPr>
          </a:lstStyle>
          <a:p>
            <a:r>
              <a:rPr lang="en-US" dirty="0" smtClean="0">
                <a:solidFill>
                  <a:srgbClr val="FFFFFF"/>
                </a:solidFill>
                <a:latin typeface="Arial" charset="0"/>
              </a:rPr>
              <a:t>Example: Completeness Checking</a:t>
            </a:r>
            <a:endParaRPr lang="en-US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990600"/>
            <a:ext cx="8686800" cy="5181600"/>
          </a:xfrm>
          <a:prstGeom prst="rect">
            <a:avLst/>
          </a:prstGeom>
        </p:spPr>
        <p:txBody>
          <a:bodyPr/>
          <a:lstStyle>
            <a:lvl1pPr marL="381000" indent="-3810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5501A"/>
              </a:buClr>
              <a:buFont typeface="Wingdings" charset="0"/>
              <a:buChar char="§"/>
              <a:defRPr sz="2200">
                <a:solidFill>
                  <a:srgbClr val="003F64"/>
                </a:solidFill>
                <a:latin typeface="Verdana" pitchFamily="34" charset="0"/>
                <a:ea typeface="ＭＳ Ｐゴシック" charset="0"/>
                <a:cs typeface="ＭＳ Ｐゴシック" charset="0"/>
              </a:defRPr>
            </a:lvl1pPr>
            <a:lvl2pPr marL="838200" indent="-381000" algn="l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Char char="•"/>
              <a:defRPr sz="20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2pPr>
            <a:lvl3pPr marL="1257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–"/>
              <a:defRPr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6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Verdana" charset="0"/>
              <a:buChar char="-"/>
              <a:defRPr sz="1400">
                <a:solidFill>
                  <a:srgbClr val="003F64"/>
                </a:solidFill>
                <a:latin typeface="Verdana" pitchFamily="34" charset="0"/>
                <a:ea typeface="ＭＳ Ｐゴシック" charset="0"/>
              </a:defRPr>
            </a:lvl5pPr>
            <a:lvl6pPr marL="2628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6pPr>
            <a:lvl7pPr marL="3086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7pPr>
            <a:lvl8pPr marL="35433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8pPr>
            <a:lvl9pPr marL="4000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5501A"/>
              </a:buClr>
              <a:buFont typeface="Times" pitchFamily="18" charset="0"/>
              <a:buChar char="»"/>
              <a:defRPr sz="1400">
                <a:solidFill>
                  <a:srgbClr val="35501A"/>
                </a:solidFill>
                <a:latin typeface="+mn-lt"/>
              </a:defRPr>
            </a:lvl9pPr>
          </a:lstStyle>
          <a:p>
            <a:r>
              <a:rPr lang="en-GB" sz="2000" dirty="0">
                <a:solidFill>
                  <a:srgbClr val="FFFFFF"/>
                </a:solidFill>
                <a:latin typeface="Verdana" charset="0"/>
              </a:rPr>
              <a:t>Requirements knowledge in the </a:t>
            </a:r>
            <a:r>
              <a:rPr lang="en-GB" sz="2000" dirty="0" smtClean="0">
                <a:solidFill>
                  <a:srgbClr val="FFFFFF"/>
                </a:solidFill>
                <a:latin typeface="Verdana" charset="0"/>
              </a:rPr>
              <a:t>Requirements </a:t>
            </a:r>
            <a:r>
              <a:rPr lang="en-GB" sz="2000" dirty="0">
                <a:solidFill>
                  <a:srgbClr val="FFFFFF"/>
                </a:solidFill>
                <a:latin typeface="Verdana" charset="0"/>
              </a:rPr>
              <a:t>Ontology</a:t>
            </a:r>
            <a:r>
              <a:rPr lang="en-GB" sz="2000" dirty="0" smtClean="0">
                <a:solidFill>
                  <a:srgbClr val="FFFFFF"/>
                </a:solidFill>
                <a:latin typeface="Verdana" charset="0"/>
              </a:rPr>
              <a:t>: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FR1, FR2, FR3, Goal1, Goal2, Author1</a:t>
            </a:r>
          </a:p>
          <a:p>
            <a:pPr lvl="1"/>
            <a:r>
              <a:rPr lang="en-US" sz="1800" dirty="0" smtClean="0">
                <a:solidFill>
                  <a:srgbClr val="FFFFFF"/>
                </a:solidFill>
              </a:rPr>
              <a:t>FR1 </a:t>
            </a:r>
            <a:r>
              <a:rPr lang="en-US" sz="1800" dirty="0" err="1">
                <a:solidFill>
                  <a:srgbClr val="FFFFFF"/>
                </a:solidFill>
              </a:rPr>
              <a:t>isAlternativeTo</a:t>
            </a:r>
            <a:r>
              <a:rPr lang="en-US" sz="1800" dirty="0">
                <a:solidFill>
                  <a:srgbClr val="FFFFFF"/>
                </a:solidFill>
              </a:rPr>
              <a:t> FR2</a:t>
            </a:r>
          </a:p>
          <a:p>
            <a:pPr lvl="1"/>
            <a:r>
              <a:rPr lang="en-US" sz="1800" dirty="0" smtClean="0">
                <a:solidFill>
                  <a:srgbClr val="FFFFFF"/>
                </a:solidFill>
              </a:rPr>
              <a:t>FR1 </a:t>
            </a:r>
            <a:r>
              <a:rPr lang="en-US" sz="1800" dirty="0" err="1">
                <a:solidFill>
                  <a:srgbClr val="FFFFFF"/>
                </a:solidFill>
              </a:rPr>
              <a:t>isNegativeContributionTo</a:t>
            </a:r>
            <a:r>
              <a:rPr lang="en-US" sz="1800" dirty="0">
                <a:solidFill>
                  <a:srgbClr val="FFFFFF"/>
                </a:solidFill>
              </a:rPr>
              <a:t> Goal2</a:t>
            </a:r>
          </a:p>
          <a:p>
            <a:pPr lvl="1"/>
            <a:r>
              <a:rPr lang="en-US" sz="1800" dirty="0" smtClean="0">
                <a:solidFill>
                  <a:srgbClr val="FFFFFF"/>
                </a:solidFill>
              </a:rPr>
              <a:t>FR2 </a:t>
            </a:r>
            <a:r>
              <a:rPr lang="en-US" sz="1800" dirty="0" err="1">
                <a:solidFill>
                  <a:srgbClr val="FFFFFF"/>
                </a:solidFill>
              </a:rPr>
              <a:t>isAuthoredBy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</a:rPr>
              <a:t>Author1</a:t>
            </a:r>
          </a:p>
          <a:p>
            <a:pPr lvl="1"/>
            <a:r>
              <a:rPr lang="en-US" sz="1800" dirty="0" smtClean="0">
                <a:solidFill>
                  <a:srgbClr val="FFFFFF"/>
                </a:solidFill>
                <a:latin typeface="Verdana" charset="0"/>
              </a:rPr>
              <a:t>FR3 </a:t>
            </a:r>
            <a:r>
              <a:rPr lang="en-US" sz="1800" dirty="0" err="1" smtClean="0">
                <a:solidFill>
                  <a:srgbClr val="FFFFFF"/>
                </a:solidFill>
                <a:latin typeface="Verdana" charset="0"/>
              </a:rPr>
              <a:t>hasSameAuthorAs</a:t>
            </a:r>
            <a:r>
              <a:rPr lang="en-US" sz="1800" dirty="0" smtClean="0">
                <a:solidFill>
                  <a:srgbClr val="FFFFFF"/>
                </a:solidFill>
                <a:latin typeface="Verdana" charset="0"/>
              </a:rPr>
              <a:t> FR2</a:t>
            </a:r>
            <a:endParaRPr lang="en-GB" sz="1800" dirty="0">
              <a:solidFill>
                <a:srgbClr val="FFFFFF"/>
              </a:solidFill>
              <a:latin typeface="Verdana" charset="0"/>
            </a:endParaRPr>
          </a:p>
          <a:p>
            <a:r>
              <a:rPr lang="en-GB" sz="2000" dirty="0" smtClean="0">
                <a:solidFill>
                  <a:srgbClr val="FFFFFF"/>
                </a:solidFill>
                <a:latin typeface="Verdana" charset="0"/>
              </a:rPr>
              <a:t>Example quality rule: all requirements should have author information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</a:rPr>
              <a:t>warning: FR1 has no author</a:t>
            </a:r>
            <a:endParaRPr lang="en-US" dirty="0">
              <a:solidFill>
                <a:srgbClr val="FFFFFF"/>
              </a:solidFill>
              <a:latin typeface="Verdana" charset="0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Verdana" charset="0"/>
              </a:rPr>
              <a:t>Require </a:t>
            </a:r>
            <a:r>
              <a:rPr lang="en-US" sz="2400" dirty="0">
                <a:solidFill>
                  <a:srgbClr val="FFFFFF"/>
                </a:solidFill>
                <a:latin typeface="Verdana" charset="0"/>
              </a:rPr>
              <a:t>the use of </a:t>
            </a:r>
            <a:r>
              <a:rPr lang="en-US" sz="2400" b="1" dirty="0" err="1">
                <a:solidFill>
                  <a:srgbClr val="FFA84D"/>
                </a:solidFill>
                <a:latin typeface="Verdana" charset="0"/>
              </a:rPr>
              <a:t>NBox</a:t>
            </a:r>
            <a:r>
              <a:rPr lang="en-US" sz="2400" dirty="0">
                <a:solidFill>
                  <a:srgbClr val="FFA84D"/>
                </a:solidFill>
                <a:latin typeface="Verdana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Verdana" charset="0"/>
              </a:rPr>
              <a:t>in the requirement ontology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Verdana" charset="0"/>
              </a:rPr>
              <a:t>e.g. one should close </a:t>
            </a:r>
            <a:r>
              <a:rPr lang="en-US" dirty="0" err="1" smtClean="0">
                <a:solidFill>
                  <a:srgbClr val="FFFFFF"/>
                </a:solidFill>
                <a:latin typeface="Verdana" charset="0"/>
              </a:rPr>
              <a:t>isAuthoredBy</a:t>
            </a:r>
            <a:r>
              <a:rPr lang="en-US" dirty="0" smtClean="0">
                <a:solidFill>
                  <a:srgbClr val="FFFFFF"/>
                </a:solidFill>
                <a:latin typeface="Verdana" charset="0"/>
              </a:rPr>
              <a:t> by adding </a:t>
            </a:r>
            <a:r>
              <a:rPr lang="en-US" dirty="0" err="1" smtClean="0">
                <a:solidFill>
                  <a:srgbClr val="FFFFFF"/>
                </a:solidFill>
                <a:latin typeface="Verdana" charset="0"/>
              </a:rPr>
              <a:t>isAuthoredBy</a:t>
            </a:r>
            <a:r>
              <a:rPr lang="en-US" dirty="0" smtClean="0">
                <a:solidFill>
                  <a:srgbClr val="FFFFFF"/>
                </a:solidFill>
                <a:latin typeface="Verdana" charset="0"/>
              </a:rPr>
              <a:t> into </a:t>
            </a:r>
            <a:r>
              <a:rPr lang="en-US" dirty="0" err="1" smtClean="0">
                <a:solidFill>
                  <a:srgbClr val="FFFFFF"/>
                </a:solidFill>
                <a:latin typeface="Verdana" charset="0"/>
              </a:rPr>
              <a:t>NBox</a:t>
            </a:r>
            <a:endParaRPr lang="en-US" dirty="0">
              <a:solidFill>
                <a:srgbClr val="FFFFFF"/>
              </a:solidFill>
              <a:latin typeface="Verdana" charset="0"/>
            </a:endParaRPr>
          </a:p>
          <a:p>
            <a:endParaRPr lang="en-US" sz="2000" dirty="0">
              <a:solidFill>
                <a:srgbClr val="FFFFFF"/>
              </a:solidFill>
              <a:latin typeface="Verdana" charset="0"/>
            </a:endParaRP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962400" y="6553200"/>
            <a:ext cx="1173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rgbClr val="FFC000"/>
                </a:solidFill>
              </a:rPr>
              <a:t>Jeff Z. Pan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8153400" y="6553200"/>
            <a:ext cx="13287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108000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eaLnBrk="0" fontAlgn="base" hangingPunct="0">
              <a:spcBef>
                <a:spcPct val="5000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69E6B016-27AD-1E4B-8C80-ECD134C5D4E1}" type="slidenum">
              <a:rPr lang="it-IT" sz="1600" smtClean="0">
                <a:solidFill>
                  <a:srgbClr val="FF9900"/>
                </a:solidFill>
              </a:rPr>
              <a:pPr/>
              <a:t>22</a:t>
            </a:fld>
            <a:endParaRPr lang="it-IT" sz="16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81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558ED5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F"/>
                </a:solidFill>
                <a:round/>
                <a:headEnd/>
                <a:tailEnd/>
              </a14:hiddenLine>
            </a:ext>
          </a:extLst>
        </p:spPr>
        <p:txBody>
          <a:bodyPr tIns="35195"/>
          <a:lstStyle/>
          <a:p>
            <a:pPr>
              <a:buNone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  <a:defRPr/>
            </a:pPr>
            <a:r>
              <a:rPr lang="en-US" dirty="0">
                <a:latin typeface="Arial" charset="0"/>
              </a:rPr>
              <a:t>Case Study </a:t>
            </a:r>
            <a:r>
              <a:rPr lang="en-US" dirty="0" smtClean="0">
                <a:latin typeface="Arial" charset="0"/>
              </a:rPr>
              <a:t>2</a:t>
            </a:r>
            <a:r>
              <a:rPr lang="en-GB" dirty="0" smtClean="0"/>
              <a:t>: Linked Data CMS</a:t>
            </a:r>
            <a:endParaRPr lang="en-GB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1752600" y="1143000"/>
            <a:ext cx="7239000" cy="5257800"/>
          </a:xfrm>
        </p:spPr>
        <p:txBody>
          <a:bodyPr tIns="19201"/>
          <a:lstStyle/>
          <a:p>
            <a:pPr marL="391604" indent="-293703">
              <a:buSzPct val="45000"/>
              <a:buFont typeface="Wingdings" charset="0"/>
              <a:buChar char="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  <a:defRPr/>
            </a:pPr>
            <a:r>
              <a:rPr lang="en-GB" sz="3200" dirty="0" smtClean="0"/>
              <a:t>Vision: Linked </a:t>
            </a:r>
            <a:r>
              <a:rPr lang="en-GB" sz="3200" dirty="0"/>
              <a:t>Data </a:t>
            </a:r>
            <a:r>
              <a:rPr lang="en-GB" sz="3200" dirty="0" smtClean="0"/>
              <a:t>CMS</a:t>
            </a:r>
            <a:endParaRPr lang="en-GB" sz="3200" dirty="0"/>
          </a:p>
          <a:p>
            <a:pPr marL="783210" lvl="1" indent="-293703">
              <a:buSzPct val="75000"/>
              <a:buFont typeface="Symbol" charset="0"/>
              <a:buChar char="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  <a:defRPr/>
            </a:pPr>
            <a:r>
              <a:rPr lang="en-GB" sz="2800" dirty="0"/>
              <a:t>encourage more user generated SW data </a:t>
            </a:r>
            <a:r>
              <a:rPr lang="en-GB" sz="2800" i="1" dirty="0"/>
              <a:t>directly</a:t>
            </a:r>
            <a:r>
              <a:rPr lang="en-GB" sz="2800" dirty="0"/>
              <a:t> from ordinary CMS users</a:t>
            </a:r>
          </a:p>
          <a:p>
            <a:pPr marL="783210" lvl="1" indent="-293703">
              <a:buSzPct val="75000"/>
              <a:buFont typeface="Symbol" charset="0"/>
              <a:buChar char="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  <a:defRPr/>
            </a:pPr>
            <a:r>
              <a:rPr lang="en-GB" sz="2800" dirty="0"/>
              <a:t>while reusing existing successful CMS </a:t>
            </a:r>
            <a:r>
              <a:rPr lang="en-GB" sz="2800" dirty="0" smtClean="0"/>
              <a:t>platforms</a:t>
            </a:r>
          </a:p>
          <a:p>
            <a:r>
              <a:rPr lang="en-GB" sz="2800" dirty="0" smtClean="0"/>
              <a:t>Mapping </a:t>
            </a:r>
            <a:r>
              <a:rPr lang="en-GB" sz="2800" dirty="0"/>
              <a:t>between CMS </a:t>
            </a:r>
            <a:r>
              <a:rPr lang="en-GB" sz="2800" dirty="0" smtClean="0"/>
              <a:t>entities (</a:t>
            </a:r>
            <a:r>
              <a:rPr lang="en-GB" sz="2800" b="1" dirty="0" smtClean="0">
                <a:solidFill>
                  <a:srgbClr val="FFA84D"/>
                </a:solidFill>
              </a:rPr>
              <a:t>platform independent</a:t>
            </a:r>
            <a:r>
              <a:rPr lang="en-GB" sz="2800" dirty="0" smtClean="0"/>
              <a:t>) </a:t>
            </a:r>
            <a:r>
              <a:rPr lang="en-GB" sz="2800" dirty="0"/>
              <a:t>and ontology entities</a:t>
            </a:r>
          </a:p>
          <a:p>
            <a:pPr lvl="1"/>
            <a:r>
              <a:rPr lang="en-GB" sz="2400" dirty="0"/>
              <a:t>template </a:t>
            </a:r>
            <a:r>
              <a:rPr lang="en-GB" sz="2400" dirty="0">
                <a:sym typeface="Wingdings"/>
              </a:rPr>
              <a:t> </a:t>
            </a:r>
            <a:r>
              <a:rPr lang="en-GB" sz="2400" dirty="0"/>
              <a:t> </a:t>
            </a:r>
            <a:r>
              <a:rPr lang="en-GB" sz="2400" b="1" dirty="0">
                <a:solidFill>
                  <a:srgbClr val="FFA84D"/>
                </a:solidFill>
              </a:rPr>
              <a:t>(browsing) class</a:t>
            </a:r>
          </a:p>
          <a:p>
            <a:pPr lvl="1"/>
            <a:r>
              <a:rPr lang="en-GB" sz="2400" dirty="0"/>
              <a:t>field </a:t>
            </a:r>
            <a:r>
              <a:rPr lang="en-GB" sz="2400" dirty="0">
                <a:sym typeface="Wingdings"/>
              </a:rPr>
              <a:t> </a:t>
            </a:r>
            <a:r>
              <a:rPr lang="en-GB" sz="2400" dirty="0" err="1">
                <a:sym typeface="Wingdings"/>
              </a:rPr>
              <a:t>datatype</a:t>
            </a:r>
            <a:r>
              <a:rPr lang="en-GB" sz="2400" dirty="0">
                <a:sym typeface="Wingdings"/>
              </a:rPr>
              <a:t> properties</a:t>
            </a:r>
          </a:p>
          <a:p>
            <a:pPr lvl="1"/>
            <a:r>
              <a:rPr lang="en-GB" sz="2400" dirty="0">
                <a:sym typeface="Wingdings"/>
              </a:rPr>
              <a:t>relation  object properties</a:t>
            </a:r>
          </a:p>
          <a:p>
            <a:pPr lvl="1"/>
            <a:endParaRPr lang="en-GB" sz="2400" dirty="0" smtClean="0"/>
          </a:p>
          <a:p>
            <a:pPr lvl="1"/>
            <a:endParaRPr lang="en-GB" sz="2400" dirty="0"/>
          </a:p>
          <a:p>
            <a:pPr marL="489507" indent="-457200">
              <a:buSzPct val="75000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  <a:defRPr/>
            </a:pPr>
            <a:endParaRPr lang="en-GB" sz="3000" dirty="0" smtClean="0"/>
          </a:p>
          <a:p>
            <a:pPr marL="783210" lvl="1" indent="-293703">
              <a:buSzPct val="75000"/>
              <a:buFont typeface="Symbol" charset="0"/>
              <a:buChar char="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  <a:defRPr/>
            </a:pPr>
            <a:endParaRPr lang="en-GB" sz="2800" dirty="0"/>
          </a:p>
        </p:txBody>
      </p:sp>
      <p:pic>
        <p:nvPicPr>
          <p:cNvPr id="3" name="Picture 2" descr="Screen Shot 2014-08-20 at 05.58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2000"/>
            <a:ext cx="1447800" cy="38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276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Browsing Classes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0" y="990600"/>
            <a:ext cx="5791200" cy="4525963"/>
          </a:xfrm>
        </p:spPr>
        <p:txBody>
          <a:bodyPr>
            <a:noAutofit/>
          </a:bodyPr>
          <a:lstStyle/>
          <a:p>
            <a:r>
              <a:rPr lang="en-GB" sz="2400" dirty="0" smtClean="0"/>
              <a:t>A browsing class represents an OWL class selected to </a:t>
            </a:r>
            <a:r>
              <a:rPr lang="en-GB" sz="2400" dirty="0"/>
              <a:t>provide views of their instances in </a:t>
            </a:r>
            <a:r>
              <a:rPr lang="en-GB" sz="2400" dirty="0" smtClean="0"/>
              <a:t>CMS</a:t>
            </a:r>
          </a:p>
          <a:p>
            <a:r>
              <a:rPr lang="en-GB" sz="2400" dirty="0" smtClean="0"/>
              <a:t>With more details, a browsing class b contains</a:t>
            </a:r>
          </a:p>
          <a:p>
            <a:pPr lvl="1"/>
            <a:r>
              <a:rPr lang="en-GB" dirty="0" err="1" smtClean="0"/>
              <a:t>bC</a:t>
            </a:r>
            <a:r>
              <a:rPr lang="en-GB" dirty="0" smtClean="0"/>
              <a:t>: an OWL class as the base class </a:t>
            </a:r>
          </a:p>
          <a:p>
            <a:pPr lvl="1"/>
            <a:r>
              <a:rPr lang="en-GB" dirty="0" err="1" smtClean="0"/>
              <a:t>bDP</a:t>
            </a:r>
            <a:r>
              <a:rPr lang="en-GB" dirty="0" smtClean="0"/>
              <a:t>: a set of datatype properties </a:t>
            </a:r>
          </a:p>
          <a:p>
            <a:pPr lvl="1"/>
            <a:r>
              <a:rPr lang="en-GB" dirty="0" err="1" smtClean="0"/>
              <a:t>bOP</a:t>
            </a:r>
            <a:r>
              <a:rPr lang="en-GB" dirty="0" smtClean="0"/>
              <a:t>: a set of object properties</a:t>
            </a:r>
          </a:p>
          <a:p>
            <a:pPr lvl="1"/>
            <a:r>
              <a:rPr lang="en-GB" dirty="0" err="1" smtClean="0"/>
              <a:t>b</a:t>
            </a:r>
            <a:r>
              <a:rPr lang="en-GB" i="1" dirty="0" err="1">
                <a:latin typeface="Courier 10 Pitch" charset="0"/>
              </a:rPr>
              <a:t>ω</a:t>
            </a:r>
            <a:r>
              <a:rPr lang="en-GB" dirty="0" smtClean="0"/>
              <a:t>: a function mapping each p in </a:t>
            </a:r>
            <a:r>
              <a:rPr lang="en-GB" dirty="0" err="1" smtClean="0"/>
              <a:t>bOP</a:t>
            </a:r>
            <a:r>
              <a:rPr lang="en-GB" dirty="0" smtClean="0"/>
              <a:t> to an OWL class </a:t>
            </a:r>
            <a:r>
              <a:rPr lang="en-GB" dirty="0" err="1" smtClean="0"/>
              <a:t>tc</a:t>
            </a:r>
            <a:r>
              <a:rPr lang="en-GB" dirty="0" smtClean="0"/>
              <a:t> such that</a:t>
            </a:r>
          </a:p>
          <a:p>
            <a:pPr lvl="2"/>
            <a:r>
              <a:rPr lang="en-GB" sz="2000" dirty="0" smtClean="0"/>
              <a:t> the range of p is a subclass of </a:t>
            </a:r>
            <a:r>
              <a:rPr lang="en-GB" sz="2000" dirty="0" err="1" smtClean="0"/>
              <a:t>tc</a:t>
            </a:r>
            <a:r>
              <a:rPr lang="en-GB" sz="2000" dirty="0" smtClean="0"/>
              <a:t>, and</a:t>
            </a:r>
          </a:p>
          <a:p>
            <a:pPr lvl="2"/>
            <a:r>
              <a:rPr lang="en-GB" sz="2000" dirty="0" err="1" smtClean="0"/>
              <a:t>tc</a:t>
            </a:r>
            <a:r>
              <a:rPr lang="en-GB" sz="2000" dirty="0" smtClean="0"/>
              <a:t> is the base class of some browsing class 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4" name="Picture 1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2716356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641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52400"/>
            <a:ext cx="8640960" cy="533400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GB" dirty="0" smtClean="0"/>
              <a:t>Validation of LD-CMS Configurations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763000" cy="54483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Formally, a LD-CMS configuration can be represented as an OWL 2 meta-ontology </a:t>
            </a:r>
          </a:p>
          <a:p>
            <a:r>
              <a:rPr lang="en-GB" sz="2800" dirty="0" smtClean="0"/>
              <a:t>Validate the domains and ranges of all the object properties of each browsing class b in a LD-CMS configuration: for each p in </a:t>
            </a:r>
            <a:r>
              <a:rPr lang="en-GB" sz="2800" dirty="0" err="1" smtClean="0"/>
              <a:t>bOP</a:t>
            </a:r>
            <a:r>
              <a:rPr lang="en-GB" sz="2800" dirty="0" smtClean="0"/>
              <a:t>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 smtClean="0"/>
              <a:t>the base class </a:t>
            </a:r>
            <a:r>
              <a:rPr lang="en-GB" sz="2400" dirty="0" err="1" smtClean="0"/>
              <a:t>bC</a:t>
            </a:r>
            <a:r>
              <a:rPr lang="en-GB" sz="2400" dirty="0" smtClean="0"/>
              <a:t> should be a subclass of the domain of 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 smtClean="0"/>
              <a:t>the range of p should be a subclass of the target class </a:t>
            </a:r>
            <a:r>
              <a:rPr lang="en-GB" sz="2400" dirty="0" err="1" smtClean="0"/>
              <a:t>tc</a:t>
            </a:r>
            <a:r>
              <a:rPr lang="en-GB" sz="2400" dirty="0" smtClean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 smtClean="0"/>
              <a:t>the target class </a:t>
            </a:r>
            <a:r>
              <a:rPr lang="en-GB" sz="2400" dirty="0" err="1" smtClean="0"/>
              <a:t>tc</a:t>
            </a:r>
            <a:r>
              <a:rPr lang="en-GB" sz="2400" dirty="0" smtClean="0"/>
              <a:t> is the base class of some browsing class</a:t>
            </a:r>
          </a:p>
          <a:p>
            <a:pPr marL="514350" indent="-457200"/>
            <a:r>
              <a:rPr lang="en-GB" sz="2800" dirty="0" smtClean="0"/>
              <a:t>The validation should be performed whenever the ontology or the configuration is updated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5471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Configurations of LD-CMS</a:t>
            </a:r>
            <a:endParaRPr lang="en-GB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6185346" y="6366271"/>
            <a:ext cx="2346325" cy="51911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C2A3736-0850-5D40-B0D8-57334EC96292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sp>
        <p:nvSpPr>
          <p:cNvPr id="10" name="Slide Number Placeholder 6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ADD3287-57D2-2E46-B17C-D070C0C0FD2D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60" y="1764186"/>
            <a:ext cx="2593440" cy="241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80" y="2305682"/>
            <a:ext cx="4000320" cy="259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9"/>
          <a:stretch>
            <a:fillRect/>
          </a:stretch>
        </p:blipFill>
        <p:spPr bwMode="auto">
          <a:xfrm>
            <a:off x="4896000" y="1656174"/>
            <a:ext cx="4055040" cy="2304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665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01" y="3996420"/>
            <a:ext cx="3816000" cy="2580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1" y="4330536"/>
            <a:ext cx="1717920" cy="17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456480" y="1520800"/>
            <a:ext cx="2448000" cy="373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3" tIns="56809" rIns="81623" bIns="40811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9pPr>
          </a:lstStyle>
          <a:p>
            <a:pPr marL="391604" indent="-292265" defTabSz="407442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GB" b="1">
                <a:solidFill>
                  <a:srgbClr val="1B4095"/>
                </a:solidFill>
                <a:latin typeface="Arial" charset="0"/>
              </a:rPr>
              <a:t>Domain ontology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-4200" y="5877272"/>
            <a:ext cx="4728600" cy="5235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3" tIns="56809" rIns="81623" bIns="40811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9pPr>
          </a:lstStyle>
          <a:p>
            <a:pPr marL="391604" indent="-292265" defTabSz="407442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r>
              <a:rPr lang="en-GB" b="1" dirty="0">
                <a:solidFill>
                  <a:srgbClr val="1B4095"/>
                </a:solidFill>
                <a:latin typeface="Arial" charset="0"/>
              </a:rPr>
              <a:t>LDCMS </a:t>
            </a:r>
            <a:r>
              <a:rPr lang="en-GB" b="1" dirty="0" smtClean="0">
                <a:solidFill>
                  <a:srgbClr val="1B4095"/>
                </a:solidFill>
                <a:latin typeface="Arial" charset="0"/>
              </a:rPr>
              <a:t>configuration (in </a:t>
            </a:r>
            <a:r>
              <a:rPr lang="en-GB" b="1" dirty="0" err="1" smtClean="0">
                <a:solidFill>
                  <a:srgbClr val="1B4095"/>
                </a:solidFill>
                <a:latin typeface="Arial" charset="0"/>
              </a:rPr>
              <a:t>php</a:t>
            </a:r>
            <a:r>
              <a:rPr lang="en-GB" b="1" dirty="0" smtClean="0">
                <a:solidFill>
                  <a:srgbClr val="1B4095"/>
                </a:solidFill>
                <a:latin typeface="Arial" charset="0"/>
              </a:rPr>
              <a:t>)</a:t>
            </a:r>
            <a:endParaRPr lang="en-GB" b="1" dirty="0">
              <a:solidFill>
                <a:srgbClr val="1B4095"/>
              </a:solidFill>
              <a:latin typeface="Arial" charset="0"/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80" y="3312348"/>
            <a:ext cx="1440000" cy="165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Line 10"/>
          <p:cNvSpPr>
            <a:spLocks noChangeShapeType="1"/>
          </p:cNvSpPr>
          <p:nvPr/>
        </p:nvSpPr>
        <p:spPr bwMode="auto">
          <a:xfrm>
            <a:off x="1440000" y="4032423"/>
            <a:ext cx="3024000" cy="1441"/>
          </a:xfrm>
          <a:prstGeom prst="line">
            <a:avLst/>
          </a:prstGeom>
          <a:noFill/>
          <a:ln w="72000" cap="flat">
            <a:solidFill>
              <a:srgbClr val="FF63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27" tIns="41464" rIns="82927" bIns="41464"/>
          <a:lstStyle/>
          <a:p>
            <a:pPr defTabSz="407442" hangingPunct="0">
              <a:lnSpc>
                <a:spcPct val="93000"/>
              </a:lnSpc>
              <a:buClr>
                <a:srgbClr val="000000"/>
              </a:buClr>
              <a:buSzPct val="100000"/>
              <a:defRPr/>
            </a:pPr>
            <a:endParaRPr lang="en-US" sz="1600"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72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Implementation (Open Source)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4978896" cy="5049969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>
                <a:solidFill>
                  <a:srgbClr val="FFFFFF"/>
                </a:solidFill>
              </a:rPr>
              <a:t>LD-CMS as CURIOS module in Drupal 7</a:t>
            </a:r>
          </a:p>
          <a:p>
            <a:pPr lvl="1"/>
            <a:r>
              <a:rPr lang="en-GB" dirty="0">
                <a:solidFill>
                  <a:srgbClr val="FFFFFF"/>
                </a:solidFill>
              </a:rPr>
              <a:t>c</a:t>
            </a:r>
            <a:r>
              <a:rPr lang="en-GB" dirty="0" smtClean="0">
                <a:solidFill>
                  <a:srgbClr val="FFFFFF"/>
                </a:solidFill>
              </a:rPr>
              <a:t>onfigurations specified in </a:t>
            </a:r>
            <a:r>
              <a:rPr lang="en-GB" dirty="0" err="1" smtClean="0">
                <a:solidFill>
                  <a:srgbClr val="FFFFFF"/>
                </a:solidFill>
              </a:rPr>
              <a:t>php</a:t>
            </a:r>
            <a:endParaRPr lang="en-GB" dirty="0" smtClean="0">
              <a:solidFill>
                <a:srgbClr val="FFFFFF"/>
              </a:solidFill>
            </a:endParaRPr>
          </a:p>
          <a:p>
            <a:pPr lvl="1"/>
            <a:r>
              <a:rPr lang="en-GB" dirty="0" smtClean="0">
                <a:solidFill>
                  <a:srgbClr val="FFFFFF"/>
                </a:solidFill>
              </a:rPr>
              <a:t>to create </a:t>
            </a:r>
            <a:r>
              <a:rPr lang="en-GB" dirty="0">
                <a:solidFill>
                  <a:srgbClr val="FFFFFF"/>
                </a:solidFill>
              </a:rPr>
              <a:t>entities in Drupal </a:t>
            </a:r>
            <a:endParaRPr lang="en-GB" dirty="0" smtClean="0">
              <a:solidFill>
                <a:srgbClr val="FFFFFF"/>
              </a:solidFill>
            </a:endParaRPr>
          </a:p>
          <a:p>
            <a:r>
              <a:rPr lang="en-GB" dirty="0" smtClean="0">
                <a:solidFill>
                  <a:srgbClr val="FFFFFF"/>
                </a:solidFill>
              </a:rPr>
              <a:t>Support three types of views</a:t>
            </a:r>
          </a:p>
          <a:p>
            <a:pPr lvl="1"/>
            <a:r>
              <a:rPr lang="en-GB" dirty="0" smtClean="0">
                <a:solidFill>
                  <a:srgbClr val="FFFFFF"/>
                </a:solidFill>
              </a:rPr>
              <a:t>list view</a:t>
            </a:r>
          </a:p>
          <a:p>
            <a:pPr lvl="1"/>
            <a:r>
              <a:rPr lang="en-GB" dirty="0" smtClean="0">
                <a:solidFill>
                  <a:srgbClr val="FFFFFF"/>
                </a:solidFill>
              </a:rPr>
              <a:t>details view</a:t>
            </a:r>
          </a:p>
          <a:p>
            <a:pPr lvl="1"/>
            <a:r>
              <a:rPr lang="en-GB" dirty="0" smtClean="0">
                <a:solidFill>
                  <a:srgbClr val="FFFFFF"/>
                </a:solidFill>
              </a:rPr>
              <a:t>update view</a:t>
            </a:r>
          </a:p>
          <a:p>
            <a:r>
              <a:rPr lang="en-GB" b="1" dirty="0">
                <a:solidFill>
                  <a:srgbClr val="FFA84D"/>
                </a:solidFill>
              </a:rPr>
              <a:t>C</a:t>
            </a:r>
            <a:r>
              <a:rPr lang="en-GB" b="1" dirty="0" smtClean="0">
                <a:solidFill>
                  <a:srgbClr val="FFA84D"/>
                </a:solidFill>
              </a:rPr>
              <a:t>entralises </a:t>
            </a:r>
            <a:r>
              <a:rPr lang="en-GB" b="1" dirty="0">
                <a:solidFill>
                  <a:srgbClr val="FFA84D"/>
                </a:solidFill>
              </a:rPr>
              <a:t>the maintenance of the structure of the CMS </a:t>
            </a:r>
            <a:endParaRPr lang="en-GB" b="1" dirty="0" smtClean="0">
              <a:solidFill>
                <a:srgbClr val="FFA84D"/>
              </a:solidFill>
            </a:endParaRPr>
          </a:p>
          <a:p>
            <a:r>
              <a:rPr lang="en-GB" dirty="0" smtClean="0">
                <a:solidFill>
                  <a:srgbClr val="FFFFFF"/>
                </a:solidFill>
              </a:rPr>
              <a:t>Create </a:t>
            </a:r>
            <a:r>
              <a:rPr lang="en-GB" dirty="0">
                <a:solidFill>
                  <a:srgbClr val="FFFFFF"/>
                </a:solidFill>
              </a:rPr>
              <a:t>an entire Drupal site using SPARQL </a:t>
            </a:r>
            <a:r>
              <a:rPr lang="en-GB" dirty="0" smtClean="0">
                <a:solidFill>
                  <a:srgbClr val="FFFFFF"/>
                </a:solidFill>
              </a:rPr>
              <a:t>Views</a:t>
            </a:r>
          </a:p>
          <a:p>
            <a:pPr lvl="1"/>
            <a:r>
              <a:rPr lang="en-GB" dirty="0">
                <a:solidFill>
                  <a:srgbClr val="FFFFFF"/>
                </a:solidFill>
              </a:rPr>
              <a:t>based on </a:t>
            </a:r>
            <a:r>
              <a:rPr lang="en-GB" dirty="0" smtClean="0">
                <a:solidFill>
                  <a:srgbClr val="FFFFFF"/>
                </a:solidFill>
              </a:rPr>
              <a:t>an ontology </a:t>
            </a:r>
            <a:r>
              <a:rPr lang="en-GB" dirty="0">
                <a:solidFill>
                  <a:srgbClr val="FFFFFF"/>
                </a:solidFill>
              </a:rPr>
              <a:t>and </a:t>
            </a:r>
            <a:r>
              <a:rPr lang="en-GB" dirty="0" smtClean="0">
                <a:solidFill>
                  <a:srgbClr val="FFFFFF"/>
                </a:solidFill>
              </a:rPr>
              <a:t>a configuration </a:t>
            </a:r>
            <a:endParaRPr lang="en-GB" dirty="0">
              <a:solidFill>
                <a:srgbClr val="FFFFFF"/>
              </a:solidFill>
            </a:endParaRPr>
          </a:p>
          <a:p>
            <a:endParaRPr lang="en-GB" dirty="0" smtClean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90600"/>
            <a:ext cx="3704229" cy="365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153400" y="6553200"/>
            <a:ext cx="1328737" cy="30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9E6B016-27AD-1E4B-8C80-ECD134C5D4E1}" type="slidenum">
              <a:rPr lang="it-IT" sz="1600">
                <a:solidFill>
                  <a:srgbClr val="FF9900"/>
                </a:solidFill>
              </a:rPr>
              <a:pPr/>
              <a:t>27</a:t>
            </a:fld>
            <a:endParaRPr lang="it-IT" sz="1600" dirty="0">
              <a:solidFill>
                <a:srgbClr val="FF9900"/>
              </a:solidFill>
            </a:endParaRPr>
          </a:p>
        </p:txBody>
      </p:sp>
      <p:pic>
        <p:nvPicPr>
          <p:cNvPr id="7" name="Content Placeholder 3" descr="HCHomepa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5535" y="3794996"/>
            <a:ext cx="2648465" cy="303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4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639763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GB" dirty="0" smtClean="0"/>
              <a:t>Letting the Crowd Contribute to Linked Data (LD)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6172200" cy="47244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Lots of linked data available now</a:t>
            </a:r>
          </a:p>
          <a:p>
            <a:pPr lvl="1"/>
            <a:r>
              <a:rPr lang="en-GB" sz="3200" dirty="0" smtClean="0"/>
              <a:t>though only small percentage of web data</a:t>
            </a:r>
          </a:p>
          <a:p>
            <a:r>
              <a:rPr lang="en-GB" i="1" dirty="0"/>
              <a:t>Schema .org</a:t>
            </a:r>
            <a:r>
              <a:rPr lang="en-GB" dirty="0"/>
              <a:t> is seen on </a:t>
            </a:r>
            <a:r>
              <a:rPr lang="en-GB" i="1" dirty="0"/>
              <a:t>15</a:t>
            </a:r>
            <a:r>
              <a:rPr lang="en-GB" dirty="0"/>
              <a:t>% of all websites crawled by </a:t>
            </a:r>
            <a:r>
              <a:rPr lang="en-GB" dirty="0" smtClean="0"/>
              <a:t>Google</a:t>
            </a:r>
          </a:p>
          <a:p>
            <a:pPr lvl="1"/>
            <a:r>
              <a:rPr lang="en-GB" sz="3200" dirty="0" smtClean="0"/>
              <a:t>how about the other schemas?</a:t>
            </a:r>
          </a:p>
          <a:p>
            <a:r>
              <a:rPr lang="en-GB" dirty="0" smtClean="0"/>
              <a:t>LD based CMS could help generating linked data while people produce web pages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447800"/>
            <a:ext cx="2860472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3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55836"/>
            <a:ext cx="8229600" cy="50593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A84D"/>
                </a:solidFill>
              </a:rPr>
              <a:t>The more data available out there, the more likely we have more applications ...</a:t>
            </a:r>
            <a:endParaRPr lang="en-US" dirty="0">
              <a:solidFill>
                <a:srgbClr val="FFA8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53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/>
              <a:t>Scalable RDFS Reasoning Using </a:t>
            </a:r>
            <a:r>
              <a:rPr lang="en-US" sz="2000" b="1" dirty="0" err="1"/>
              <a:t>MapReduce</a:t>
            </a:r>
            <a:r>
              <a:rPr lang="en-US" sz="2000" b="1" dirty="0"/>
              <a:t> (</a:t>
            </a:r>
            <a:r>
              <a:rPr lang="en-US" sz="2000" b="1" dirty="0" err="1"/>
              <a:t>Raghava</a:t>
            </a:r>
            <a:r>
              <a:rPr lang="en-US" sz="2000" b="1" dirty="0"/>
              <a:t>)</a:t>
            </a:r>
          </a:p>
          <a:p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rgbClr val="FFA84D"/>
                </a:solidFill>
              </a:rPr>
              <a:t>Applications </a:t>
            </a:r>
            <a:r>
              <a:rPr lang="en-US" sz="2000" b="1" dirty="0">
                <a:solidFill>
                  <a:srgbClr val="FFA84D"/>
                </a:solidFill>
              </a:rPr>
              <a:t>(</a:t>
            </a:r>
            <a:r>
              <a:rPr lang="en-US" sz="2000" b="1" dirty="0" err="1">
                <a:solidFill>
                  <a:srgbClr val="FFA84D"/>
                </a:solidFill>
              </a:rPr>
              <a:t>Raghava</a:t>
            </a:r>
            <a:r>
              <a:rPr lang="en-US" sz="2000" b="1" dirty="0">
                <a:solidFill>
                  <a:srgbClr val="FFA84D"/>
                </a:solidFill>
              </a:rPr>
              <a:t>, </a:t>
            </a:r>
            <a:r>
              <a:rPr lang="en-US" sz="2000" b="1" dirty="0" smtClean="0">
                <a:solidFill>
                  <a:srgbClr val="FFA84D"/>
                </a:solidFill>
              </a:rPr>
              <a:t>Jeff)</a:t>
            </a:r>
            <a:endParaRPr lang="en-US" sz="2000" dirty="0">
              <a:solidFill>
                <a:srgbClr val="FFA84D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2:00pm – 2:45pm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2:45pm – 3:30pm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94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4:00pm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4:45pm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86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Lesson Learned and Conclusions (Jeff)</a:t>
            </a:r>
            <a:endParaRPr lang="en-US" sz="2000" b="1" dirty="0"/>
          </a:p>
        </p:txBody>
      </p:sp>
      <p:sp>
        <p:nvSpPr>
          <p:cNvPr id="9" name="Right Arrow Callout 8"/>
          <p:cNvSpPr/>
          <p:nvPr/>
        </p:nvSpPr>
        <p:spPr>
          <a:xfrm>
            <a:off x="457200" y="3132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:30pm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124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486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5" name="Picture 2" descr="C:\Users\Ilias\Desktop\IMG_13032013_1306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219200"/>
            <a:ext cx="3829050" cy="3829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499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solidFill>
                  <a:srgbClr val="FFA84D"/>
                </a:solidFill>
              </a:rPr>
              <a:t>Applying reasoning in domain applications</a:t>
            </a:r>
          </a:p>
          <a:p>
            <a:pPr lvl="1"/>
            <a:r>
              <a:rPr lang="en-GB" sz="2400" dirty="0"/>
              <a:t>V</a:t>
            </a:r>
            <a:r>
              <a:rPr lang="en-GB" sz="2400" dirty="0" smtClean="0"/>
              <a:t>arious domains</a:t>
            </a:r>
            <a:endParaRPr lang="en-GB" sz="2400" dirty="0" smtClean="0"/>
          </a:p>
          <a:p>
            <a:pPr lvl="1"/>
            <a:r>
              <a:rPr lang="en-GB" sz="2400" dirty="0" smtClean="0"/>
              <a:t>Smart City Application</a:t>
            </a:r>
          </a:p>
          <a:p>
            <a:r>
              <a:rPr lang="en-GB" sz="2800" dirty="0" smtClean="0"/>
              <a:t>Applying reasoning beyond domain applications </a:t>
            </a:r>
          </a:p>
          <a:p>
            <a:pPr lvl="1"/>
            <a:r>
              <a:rPr lang="en-GB" sz="2400" dirty="0" smtClean="0"/>
              <a:t>Software engineering</a:t>
            </a:r>
          </a:p>
          <a:p>
            <a:pPr lvl="1"/>
            <a:r>
              <a:rPr lang="en-GB" sz="2400" dirty="0" smtClean="0"/>
              <a:t>Content management systems</a:t>
            </a:r>
          </a:p>
          <a:p>
            <a:pPr lvl="1"/>
            <a:endParaRPr lang="en-GB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Session Agenda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200400" cy="3413761"/>
          </a:xfrm>
          <a:prstGeom prst="rect">
            <a:avLst/>
          </a:prstGeom>
          <a:ln w="53975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399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OWL and RDF reasoning is used in several domains.</a:t>
            </a:r>
          </a:p>
          <a:p>
            <a:endParaRPr lang="en-US" dirty="0" smtClean="0"/>
          </a:p>
          <a:p>
            <a:r>
              <a:rPr lang="en-US" dirty="0" smtClean="0"/>
              <a:t>Automobiles: Volkswagen</a:t>
            </a:r>
          </a:p>
          <a:p>
            <a:pPr lvl="1"/>
            <a:r>
              <a:rPr lang="en-US" dirty="0" smtClean="0"/>
              <a:t>Website content is annotated with </a:t>
            </a:r>
            <a:r>
              <a:rPr lang="en-US" dirty="0" err="1" smtClean="0"/>
              <a:t>RDFa</a:t>
            </a:r>
            <a:endParaRPr lang="en-US" dirty="0" smtClean="0"/>
          </a:p>
          <a:p>
            <a:pPr lvl="1"/>
            <a:r>
              <a:rPr lang="en-US" dirty="0" smtClean="0"/>
              <a:t>RDF is extracted from </a:t>
            </a:r>
            <a:r>
              <a:rPr lang="en-US" dirty="0" err="1" smtClean="0"/>
              <a:t>RDFa</a:t>
            </a:r>
            <a:endParaRPr lang="en-US" dirty="0" smtClean="0"/>
          </a:p>
          <a:p>
            <a:pPr lvl="1"/>
            <a:r>
              <a:rPr lang="en-US" dirty="0" smtClean="0"/>
              <a:t>Reasoning is performed over the extracted RDF data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Energy management</a:t>
            </a:r>
          </a:p>
          <a:p>
            <a:pPr lvl="1"/>
            <a:r>
              <a:rPr lang="en-US" dirty="0" smtClean="0"/>
              <a:t>Aim is to give personalized energy saving tips to the customers.</a:t>
            </a:r>
          </a:p>
          <a:p>
            <a:pPr lvl="1"/>
            <a:r>
              <a:rPr lang="en-US" dirty="0" smtClean="0"/>
              <a:t>An OWL </a:t>
            </a:r>
            <a:r>
              <a:rPr lang="en-US" dirty="0" err="1" smtClean="0"/>
              <a:t>reasoner</a:t>
            </a:r>
            <a:r>
              <a:rPr lang="en-US" dirty="0" smtClean="0"/>
              <a:t> is used to check whether a tip is appropriate for a given customer.</a:t>
            </a:r>
          </a:p>
          <a:p>
            <a:pPr lvl="1"/>
            <a:r>
              <a:rPr lang="en-US" dirty="0" smtClean="0"/>
              <a:t>SPARQL is used to retrieve the class names which contain the tips.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Embedded Systems</a:t>
            </a:r>
          </a:p>
          <a:p>
            <a:pPr lvl="1"/>
            <a:r>
              <a:rPr lang="en-US" dirty="0" smtClean="0"/>
              <a:t>Ambient Assisted Living (AAL) is a set of technologies embedded in living space.</a:t>
            </a:r>
          </a:p>
          <a:p>
            <a:pPr lvl="1"/>
            <a:r>
              <a:rPr lang="en-US" dirty="0" smtClean="0"/>
              <a:t>They provide real-time assistive services in a context-aware manner.</a:t>
            </a:r>
          </a:p>
          <a:p>
            <a:pPr lvl="1"/>
            <a:r>
              <a:rPr lang="en-US" dirty="0" smtClean="0"/>
              <a:t>Reasoning is used to provide context awareness.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Traffic data reasoning</a:t>
            </a:r>
          </a:p>
          <a:p>
            <a:pPr lvl="1"/>
            <a:r>
              <a:rPr lang="en-US" dirty="0" smtClean="0"/>
              <a:t>This is the work going on at Smarter Cities Technology Center, IBM Research, Dublin.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Traffic congestion leads to wastage of time, fuel and money.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Reasoning, along with other AI techniques are used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to diagnose and predict traffic congestions.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This analysis is useful for city managers.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Sensors are placed all over the city to collect traffic data.</a:t>
            </a:r>
          </a:p>
          <a:p>
            <a:endParaRPr lang="en-US" dirty="0" smtClean="0"/>
          </a:p>
          <a:p>
            <a:r>
              <a:rPr lang="en-US" dirty="0" smtClean="0"/>
              <a:t>Static and dynamic sensors tracking location of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C01857271999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6AFA805-4404-47D2-A142-C3A37E84F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TC018572719991</Template>
  <TotalTime>8905</TotalTime>
  <Words>1369</Words>
  <Application>Microsoft Macintosh PowerPoint</Application>
  <PresentationFormat>On-screen Show (4:3)</PresentationFormat>
  <Paragraphs>210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TC018572719991</vt:lpstr>
      <vt:lpstr>ISWC2014 Tutorial on Large Scale Reasoning Over Semantic Data </vt:lpstr>
      <vt:lpstr>Agenda  </vt:lpstr>
      <vt:lpstr>Agenda  </vt:lpstr>
      <vt:lpstr>Session Agenda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References</vt:lpstr>
      <vt:lpstr>Session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2: Linked Data CMS</vt:lpstr>
      <vt:lpstr>Browsing Classes</vt:lpstr>
      <vt:lpstr>Validation of LD-CMS Configurations</vt:lpstr>
      <vt:lpstr>Configurations of LD-CMS</vt:lpstr>
      <vt:lpstr>Implementation (Open Source)</vt:lpstr>
      <vt:lpstr>Letting the Crowd Contribute to Linked Data (LD)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Jeff Pan</cp:lastModifiedBy>
  <cp:revision>244</cp:revision>
  <dcterms:created xsi:type="dcterms:W3CDTF">2014-10-19T11:49:41Z</dcterms:created>
  <dcterms:modified xsi:type="dcterms:W3CDTF">2014-10-19T12:01:01Z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TC018572719991</vt:lpwstr>
  </property>
</Properties>
</file>